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5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760F2-D75E-48A3-B701-4AA58C1D6ED4}" type="datetimeFigureOut">
              <a:rPr lang="en-US" smtClean="0"/>
              <a:t>12/31/2023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BF53F-3CD4-4114-BB32-E46AF9250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027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760F2-D75E-48A3-B701-4AA58C1D6ED4}" type="datetimeFigureOut">
              <a:rPr lang="en-US" smtClean="0"/>
              <a:t>12/31/2023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BF53F-3CD4-4114-BB32-E46AF9250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138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760F2-D75E-48A3-B701-4AA58C1D6ED4}" type="datetimeFigureOut">
              <a:rPr lang="en-US" smtClean="0"/>
              <a:t>12/31/2023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BF53F-3CD4-4114-BB32-E46AF9250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735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760F2-D75E-48A3-B701-4AA58C1D6ED4}" type="datetimeFigureOut">
              <a:rPr lang="en-US" smtClean="0"/>
              <a:t>12/31/2023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BF53F-3CD4-4114-BB32-E46AF9250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356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760F2-D75E-48A3-B701-4AA58C1D6ED4}" type="datetimeFigureOut">
              <a:rPr lang="en-US" smtClean="0"/>
              <a:t>12/31/2023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BF53F-3CD4-4114-BB32-E46AF9250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939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760F2-D75E-48A3-B701-4AA58C1D6ED4}" type="datetimeFigureOut">
              <a:rPr lang="en-US" smtClean="0"/>
              <a:t>12/31/2023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BF53F-3CD4-4114-BB32-E46AF9250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636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760F2-D75E-48A3-B701-4AA58C1D6ED4}" type="datetimeFigureOut">
              <a:rPr lang="en-US" smtClean="0"/>
              <a:t>12/31/2023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BF53F-3CD4-4114-BB32-E46AF9250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807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760F2-D75E-48A3-B701-4AA58C1D6ED4}" type="datetimeFigureOut">
              <a:rPr lang="en-US" smtClean="0"/>
              <a:t>12/31/2023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BF53F-3CD4-4114-BB32-E46AF9250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04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760F2-D75E-48A3-B701-4AA58C1D6ED4}" type="datetimeFigureOut">
              <a:rPr lang="en-US" smtClean="0"/>
              <a:t>12/31/2023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BF53F-3CD4-4114-BB32-E46AF9250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597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760F2-D75E-48A3-B701-4AA58C1D6ED4}" type="datetimeFigureOut">
              <a:rPr lang="en-US" smtClean="0"/>
              <a:t>12/31/2023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BF53F-3CD4-4114-BB32-E46AF9250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386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760F2-D75E-48A3-B701-4AA58C1D6ED4}" type="datetimeFigureOut">
              <a:rPr lang="en-US" smtClean="0"/>
              <a:t>12/31/2023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BF53F-3CD4-4114-BB32-E46AF9250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178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D760F2-D75E-48A3-B701-4AA58C1D6ED4}" type="datetimeFigureOut">
              <a:rPr lang="en-US" smtClean="0"/>
              <a:t>12/31/2023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BF53F-3CD4-4114-BB32-E46AF9250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090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1.jp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.jp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8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2790" y="509779"/>
            <a:ext cx="5981062" cy="1600200"/>
          </a:xfrm>
        </p:spPr>
        <p:txBody>
          <a:bodyPr>
            <a:normAutofit fontScale="90000"/>
          </a:bodyPr>
          <a:lstStyle/>
          <a:p>
            <a:r>
              <a:rPr lang="en-US" sz="6000" dirty="0" smtClean="0">
                <a:solidFill>
                  <a:schemeClr val="accent4">
                    <a:lumMod val="75000"/>
                  </a:schemeClr>
                </a:solidFill>
                <a:latin typeface="Arial Rounded MT Bold" panose="020F0704030504030204" pitchFamily="34" charset="0"/>
              </a:rPr>
              <a:t>HYDROLIC       EXPERIMENT</a:t>
            </a:r>
            <a:endParaRPr lang="en-US" sz="6000" dirty="0">
              <a:solidFill>
                <a:schemeClr val="accent4">
                  <a:lumMod val="75000"/>
                </a:schemeClr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8" r="2508"/>
          <a:stretch>
            <a:fillRect/>
          </a:stretch>
        </p:blipFill>
        <p:spPr>
          <a:xfrm>
            <a:off x="699335" y="2803235"/>
            <a:ext cx="4101089" cy="3335628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36" y="1309879"/>
            <a:ext cx="6685745" cy="529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38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45402" y="1772529"/>
            <a:ext cx="20854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Same size and mass 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40603" y="190168"/>
            <a:ext cx="6669903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latin typeface="Berlin Sans FB Demi" panose="020E0802020502020306" pitchFamily="34" charset="0"/>
              </a:rPr>
              <a:t>For friction,</a:t>
            </a:r>
          </a:p>
          <a:p>
            <a:r>
              <a:rPr lang="en-US" sz="2800" dirty="0" smtClean="0"/>
              <a:t>You can see this system doesn’t stat to move</a:t>
            </a:r>
            <a:endParaRPr lang="en-US" sz="2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603" y="1429602"/>
            <a:ext cx="6240669" cy="49096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36" t="25230" r="33137" b="30385"/>
          <a:stretch/>
        </p:blipFill>
        <p:spPr>
          <a:xfrm>
            <a:off x="7527306" y="840490"/>
            <a:ext cx="2799470" cy="3043924"/>
          </a:xfrm>
          <a:prstGeom prst="rect">
            <a:avLst/>
          </a:prstGeom>
        </p:spPr>
      </p:pic>
      <p:sp>
        <p:nvSpPr>
          <p:cNvPr id="11" name="Down Arrow 10"/>
          <p:cNvSpPr/>
          <p:nvPr/>
        </p:nvSpPr>
        <p:spPr>
          <a:xfrm rot="3108926">
            <a:off x="7013706" y="1456850"/>
            <a:ext cx="534868" cy="23382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81272" y="5201083"/>
            <a:ext cx="592325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These three small mass and a big mass(3M) </a:t>
            </a:r>
          </a:p>
          <a:p>
            <a:r>
              <a:rPr lang="en-US" sz="2400" dirty="0"/>
              <a:t>a</a:t>
            </a:r>
            <a:r>
              <a:rPr lang="en-US" sz="2400" dirty="0" smtClean="0"/>
              <a:t>re Friction for this system.</a:t>
            </a:r>
            <a:endParaRPr lang="en-US" sz="2400" dirty="0"/>
          </a:p>
        </p:txBody>
      </p:sp>
      <p:sp>
        <p:nvSpPr>
          <p:cNvPr id="14" name="Down Arrow 13"/>
          <p:cNvSpPr/>
          <p:nvPr/>
        </p:nvSpPr>
        <p:spPr>
          <a:xfrm rot="10800000">
            <a:off x="8557765" y="3875990"/>
            <a:ext cx="369276" cy="13250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8927041" y="3221502"/>
            <a:ext cx="0" cy="14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7527306" y="5930411"/>
            <a:ext cx="32320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Three small mass=one big mass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347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07" b="4857"/>
          <a:stretch/>
        </p:blipFill>
        <p:spPr>
          <a:xfrm>
            <a:off x="3328337" y="1826826"/>
            <a:ext cx="5565113" cy="474081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8" t="11693" r="13715" b="30873"/>
          <a:stretch/>
        </p:blipFill>
        <p:spPr>
          <a:xfrm>
            <a:off x="772731" y="954019"/>
            <a:ext cx="2111761" cy="199761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88361" y="2962356"/>
            <a:ext cx="23180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Four mass,=4M</a:t>
            </a:r>
          </a:p>
        </p:txBody>
      </p:sp>
      <p:sp>
        <p:nvSpPr>
          <p:cNvPr id="5" name="Down Arrow 4"/>
          <p:cNvSpPr/>
          <p:nvPr/>
        </p:nvSpPr>
        <p:spPr>
          <a:xfrm rot="17343576">
            <a:off x="2874499" y="1417502"/>
            <a:ext cx="590843" cy="132805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51" t="24205" r="21374" b="22461"/>
          <a:stretch/>
        </p:blipFill>
        <p:spPr>
          <a:xfrm>
            <a:off x="9406092" y="-10943"/>
            <a:ext cx="2518116" cy="271506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905157" y="2399949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,</a:t>
            </a:r>
          </a:p>
        </p:txBody>
      </p:sp>
      <p:sp>
        <p:nvSpPr>
          <p:cNvPr id="8" name="Down Arrow 7"/>
          <p:cNvSpPr/>
          <p:nvPr/>
        </p:nvSpPr>
        <p:spPr>
          <a:xfrm rot="3775913">
            <a:off x="8710536" y="1313549"/>
            <a:ext cx="542115" cy="179730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742303" y="163250"/>
            <a:ext cx="433280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u="sng" spc="300" dirty="0" smtClean="0">
                <a:solidFill>
                  <a:schemeClr val="tx2">
                    <a:lumMod val="50000"/>
                  </a:schemeClr>
                </a:solidFill>
              </a:rPr>
              <a:t>Start</a:t>
            </a:r>
            <a:r>
              <a:rPr lang="en-US" sz="2800" spc="300" dirty="0" smtClean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2800" u="sng" spc="300" dirty="0" smtClean="0">
                <a:solidFill>
                  <a:schemeClr val="tx2">
                    <a:lumMod val="50000"/>
                  </a:schemeClr>
                </a:solidFill>
              </a:rPr>
              <a:t>to</a:t>
            </a:r>
            <a:r>
              <a:rPr lang="en-US" sz="2800" spc="300" dirty="0" smtClean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2800" u="sng" spc="300" dirty="0" smtClean="0">
                <a:solidFill>
                  <a:schemeClr val="tx2">
                    <a:lumMod val="50000"/>
                  </a:schemeClr>
                </a:solidFill>
              </a:rPr>
              <a:t>move, lift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526230" y="5751630"/>
            <a:ext cx="10647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0.3cm lift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74" t="48964" r="57131" b="5777"/>
          <a:stretch/>
        </p:blipFill>
        <p:spPr>
          <a:xfrm>
            <a:off x="301328" y="3557593"/>
            <a:ext cx="1133341" cy="3103809"/>
          </a:xfrm>
          <a:prstGeom prst="rect">
            <a:avLst/>
          </a:prstGeom>
        </p:spPr>
      </p:pic>
      <p:cxnSp>
        <p:nvCxnSpPr>
          <p:cNvPr id="17" name="Straight Connector 16"/>
          <p:cNvCxnSpPr/>
          <p:nvPr/>
        </p:nvCxnSpPr>
        <p:spPr>
          <a:xfrm>
            <a:off x="1004322" y="3786389"/>
            <a:ext cx="36224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366565" y="3786389"/>
            <a:ext cx="0" cy="17644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642078" y="5550794"/>
            <a:ext cx="7244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/>
              <p:cNvSpPr/>
              <p:nvPr/>
            </p:nvSpPr>
            <p:spPr>
              <a:xfrm>
                <a:off x="1701045" y="3786389"/>
                <a:ext cx="2569304" cy="12420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 smtClean="0"/>
                  <a:t>8.5cm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25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8.5</m:t>
                        </m:r>
                      </m:den>
                    </m:f>
                  </m:oMath>
                </a14:m>
                <a:r>
                  <a:rPr lang="en-US" dirty="0" smtClean="0"/>
                  <a:t>=0.34cm</a:t>
                </a:r>
              </a:p>
              <a:p>
                <a:r>
                  <a:rPr lang="en-US" dirty="0" smtClean="0"/>
                  <a:t>(1ml high)</a:t>
                </a:r>
                <a:endParaRPr lang="en-US" dirty="0"/>
              </a:p>
            </p:txBody>
          </p:sp>
        </mc:Choice>
        <mc:Fallback xmlns="">
          <p:sp>
            <p:nvSpPr>
              <p:cNvPr id="24" name="Rectangle 2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1045" y="3786389"/>
                <a:ext cx="2569304" cy="1242007"/>
              </a:xfrm>
              <a:prstGeom prst="rect">
                <a:avLst/>
              </a:prstGeom>
              <a:blipFill rotWithShape="0">
                <a:blip r:embed="rId6"/>
                <a:stretch>
                  <a:fillRect l="-4739" t="-4412" b="-68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Right Arrow 24"/>
          <p:cNvSpPr/>
          <p:nvPr/>
        </p:nvSpPr>
        <p:spPr>
          <a:xfrm>
            <a:off x="1453347" y="5010194"/>
            <a:ext cx="3004149" cy="3872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39" t="52987" r="39065" b="7514"/>
          <a:stretch/>
        </p:blipFill>
        <p:spPr>
          <a:xfrm>
            <a:off x="10665150" y="3580326"/>
            <a:ext cx="1416677" cy="2640169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9526697" y="4015358"/>
            <a:ext cx="1138453" cy="800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5.7cm</a:t>
            </a:r>
          </a:p>
          <a:p>
            <a:r>
              <a:rPr lang="en-US" dirty="0" smtClean="0"/>
              <a:t>(1ml high)</a:t>
            </a:r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 flipV="1">
            <a:off x="10773750" y="4065684"/>
            <a:ext cx="533901" cy="20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0751931" y="4067704"/>
            <a:ext cx="0" cy="12679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0773749" y="5313689"/>
            <a:ext cx="67483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ight Arrow 34"/>
          <p:cNvSpPr/>
          <p:nvPr/>
        </p:nvSpPr>
        <p:spPr>
          <a:xfrm rot="10800000">
            <a:off x="7328079" y="4668591"/>
            <a:ext cx="3404552" cy="4409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117097" y="2577597"/>
            <a:ext cx="106150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/>
              <a:t>Object 2</a:t>
            </a:r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>
            <a:off x="7006259" y="1968604"/>
            <a:ext cx="106150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Object </a:t>
            </a:r>
            <a:r>
              <a:rPr lang="en-US" sz="2000" dirty="0" smtClean="0">
                <a:solidFill>
                  <a:schemeClr val="bg1"/>
                </a:solidFill>
              </a:rPr>
              <a:t>1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9030355" y="2699225"/>
            <a:ext cx="43039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These three small mass </a:t>
            </a:r>
            <a:r>
              <a:rPr lang="en-US" dirty="0" smtClean="0"/>
              <a:t>and</a:t>
            </a:r>
          </a:p>
          <a:p>
            <a:r>
              <a:rPr lang="en-US" dirty="0" smtClean="0"/>
              <a:t> </a:t>
            </a:r>
            <a:r>
              <a:rPr lang="en-US" dirty="0"/>
              <a:t>a big mass(3M)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9070707" y="3233331"/>
            <a:ext cx="31888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Three small mass=one big mass </a:t>
            </a:r>
          </a:p>
        </p:txBody>
      </p:sp>
    </p:spTree>
    <p:extLst>
      <p:ext uri="{BB962C8B-B14F-4D97-AF65-F5344CB8AC3E}">
        <p14:creationId xmlns:p14="http://schemas.microsoft.com/office/powerpoint/2010/main" val="3095815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03265" y="166283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pc="-150" dirty="0"/>
          </a:p>
        </p:txBody>
      </p:sp>
      <p:sp>
        <p:nvSpPr>
          <p:cNvPr id="3" name="Rectangle 2"/>
          <p:cNvSpPr/>
          <p:nvPr/>
        </p:nvSpPr>
        <p:spPr>
          <a:xfrm>
            <a:off x="375610" y="186743"/>
            <a:ext cx="132754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>
                <a:solidFill>
                  <a:schemeClr val="tx2">
                    <a:lumMod val="50000"/>
                  </a:schemeClr>
                </a:solidFill>
              </a:rPr>
              <a:t>Force</a:t>
            </a:r>
            <a:endParaRPr lang="en-US" sz="4000" dirty="0">
              <a:solidFill>
                <a:schemeClr val="tx2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angle 4"/>
              <p:cNvSpPr/>
              <p:nvPr/>
            </p:nvSpPr>
            <p:spPr>
              <a:xfrm>
                <a:off x="206511" y="1908894"/>
                <a:ext cx="6320612" cy="3131819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>
                <a:spAutoFit/>
              </a:bodyPr>
              <a:lstStyle/>
              <a:p>
                <a:r>
                  <a:rPr lang="en-US" sz="2000" dirty="0" smtClean="0"/>
                  <a:t>Force for Object 1= (3Mass × G)</a:t>
                </a:r>
                <a:endParaRPr lang="en-US" dirty="0"/>
              </a:p>
              <a:p>
                <a:r>
                  <a:rPr lang="en-US" sz="2000" dirty="0"/>
                  <a:t> </a:t>
                </a:r>
                <a:r>
                  <a:rPr lang="en-US" sz="2000" dirty="0" smtClean="0"/>
                  <a:t>                               =</a:t>
                </a:r>
                <a:r>
                  <a:rPr lang="en-US" sz="2000" dirty="0" smtClean="0"/>
                  <a:t>3MG (with friction)</a:t>
                </a:r>
              </a:p>
              <a:p>
                <a:r>
                  <a:rPr lang="en-US" sz="2000" dirty="0" smtClean="0"/>
                  <a:t>                   friction=2M</a:t>
                </a:r>
              </a:p>
              <a:p>
                <a:r>
                  <a:rPr lang="en-US" sz="2000" dirty="0"/>
                  <a:t> </a:t>
                </a:r>
                <a:r>
                  <a:rPr lang="en-US" sz="2000" dirty="0" smtClean="0"/>
                  <a:t>                               =3M-2M=1M</a:t>
                </a:r>
                <a:endParaRPr lang="en-US" sz="2000" dirty="0"/>
              </a:p>
              <a:p>
                <a:r>
                  <a:rPr lang="en-US" sz="2000" dirty="0" smtClean="0"/>
                  <a:t>Force </a:t>
                </a:r>
                <a:r>
                  <a:rPr lang="en-US" sz="2000" dirty="0"/>
                  <a:t>for Object </a:t>
                </a:r>
                <a:r>
                  <a:rPr lang="en-US" sz="2000" dirty="0" smtClean="0"/>
                  <a:t>2=(4Mass×G)</a:t>
                </a:r>
              </a:p>
              <a:p>
                <a:r>
                  <a:rPr lang="en-US" sz="2000" dirty="0"/>
                  <a:t> </a:t>
                </a:r>
                <a:r>
                  <a:rPr lang="en-US" sz="2000" dirty="0" smtClean="0"/>
                  <a:t>                                =4MG</a:t>
                </a:r>
              </a:p>
              <a:p>
                <a:r>
                  <a:rPr lang="en-US" sz="2000" dirty="0" smtClean="0"/>
                  <a:t>Force </a:t>
                </a:r>
                <a:r>
                  <a:rPr lang="en-US" sz="2000" dirty="0" smtClean="0"/>
                  <a:t>ratio             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𝑓𝑜𝑟𝑐𝑒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 1</m:t>
                        </m:r>
                      </m:num>
                      <m:den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𝑓𝑜𝑟𝑐𝑒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 2</m:t>
                        </m:r>
                      </m:den>
                    </m:f>
                  </m:oMath>
                </a14:m>
                <a:r>
                  <a:rPr lang="en-US" sz="2000" dirty="0" smtClean="0"/>
                  <a:t>  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𝑀𝐺</m:t>
                        </m:r>
                      </m:num>
                      <m:den>
                        <m:eqArr>
                          <m:eqArr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𝑀𝐺</m:t>
                            </m:r>
                          </m:e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eqArr>
                      </m:den>
                    </m:f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</m:oMath>
                </a14:m>
                <a:r>
                  <a:rPr lang="en-US" sz="2400" b="0" dirty="0" smtClean="0"/>
                  <a:t> =0.25</a:t>
                </a:r>
                <a:endParaRPr lang="en-US" sz="2400" b="0" dirty="0" smtClean="0"/>
              </a:p>
              <a:p>
                <a:endParaRPr lang="en-US" sz="2000" dirty="0" smtClean="0"/>
              </a:p>
              <a:p>
                <a:endParaRPr lang="en-US" sz="2000" dirty="0" smtClean="0"/>
              </a:p>
            </p:txBody>
          </p:sp>
        </mc:Choice>
        <mc:Fallback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511" y="1908894"/>
                <a:ext cx="6320612" cy="3131819"/>
              </a:xfrm>
              <a:prstGeom prst="rect">
                <a:avLst/>
              </a:prstGeom>
              <a:blipFill rotWithShape="0">
                <a:blip r:embed="rId2"/>
                <a:stretch>
                  <a:fillRect l="-962" t="-7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/>
          <p:cNvSpPr/>
          <p:nvPr/>
        </p:nvSpPr>
        <p:spPr>
          <a:xfrm>
            <a:off x="1513729" y="1172524"/>
            <a:ext cx="27619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G=gravitational 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force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1513729" y="1118325"/>
            <a:ext cx="2270238" cy="151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489261" y="1587995"/>
            <a:ext cx="229470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513729" y="1133494"/>
            <a:ext cx="0" cy="4377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3783967" y="1133494"/>
            <a:ext cx="0" cy="4545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Rectangle 21"/>
              <p:cNvSpPr/>
              <p:nvPr/>
            </p:nvSpPr>
            <p:spPr>
              <a:xfrm>
                <a:off x="418536" y="5392577"/>
                <a:ext cx="6322031" cy="10484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4400" dirty="0" smtClean="0"/>
                  <a:t>Force ratio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44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4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n-US" sz="4400" b="0" i="0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4400" dirty="0" smtClean="0"/>
                  <a:t>0.25</a:t>
                </a:r>
                <a:endParaRPr lang="en-US" sz="4400" dirty="0"/>
              </a:p>
            </p:txBody>
          </p:sp>
        </mc:Choice>
        <mc:Fallback>
          <p:sp>
            <p:nvSpPr>
              <p:cNvPr id="22" name="Rectangle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8536" y="5392577"/>
                <a:ext cx="6322031" cy="1048429"/>
              </a:xfrm>
              <a:prstGeom prst="rect">
                <a:avLst/>
              </a:prstGeom>
              <a:blipFill rotWithShape="0">
                <a:blip r:embed="rId3"/>
                <a:stretch>
                  <a:fillRect l="-3954" b="-139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1" t="14153" r="8279" b="9128"/>
          <a:stretch/>
        </p:blipFill>
        <p:spPr>
          <a:xfrm>
            <a:off x="7301855" y="2419641"/>
            <a:ext cx="4303991" cy="4318783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7747617" y="3171194"/>
            <a:ext cx="9733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Object 1</a:t>
            </a:r>
          </a:p>
        </p:txBody>
      </p:sp>
      <p:sp>
        <p:nvSpPr>
          <p:cNvPr id="26" name="Rectangle 25"/>
          <p:cNvSpPr/>
          <p:nvPr/>
        </p:nvSpPr>
        <p:spPr>
          <a:xfrm>
            <a:off x="9857771" y="2723419"/>
            <a:ext cx="9733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Object 2</a:t>
            </a:r>
          </a:p>
        </p:txBody>
      </p:sp>
      <p:sp>
        <p:nvSpPr>
          <p:cNvPr id="27" name="Rectangle 26"/>
          <p:cNvSpPr/>
          <p:nvPr/>
        </p:nvSpPr>
        <p:spPr>
          <a:xfrm>
            <a:off x="7747617" y="894629"/>
            <a:ext cx="17815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Four mass,=4M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51" t="15589" r="21373" b="33128"/>
          <a:stretch/>
        </p:blipFill>
        <p:spPr>
          <a:xfrm>
            <a:off x="7301855" y="-1"/>
            <a:ext cx="2038666" cy="1645249"/>
          </a:xfrm>
          <a:prstGeom prst="rect">
            <a:avLst/>
          </a:prstGeom>
        </p:spPr>
      </p:pic>
      <p:sp>
        <p:nvSpPr>
          <p:cNvPr id="29" name="Down Arrow 28"/>
          <p:cNvSpPr/>
          <p:nvPr/>
        </p:nvSpPr>
        <p:spPr>
          <a:xfrm>
            <a:off x="8173043" y="1588667"/>
            <a:ext cx="547917" cy="90840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09" t="25231" r="26297" b="25742"/>
          <a:stretch/>
        </p:blipFill>
        <p:spPr>
          <a:xfrm>
            <a:off x="10063795" y="0"/>
            <a:ext cx="1542052" cy="1645248"/>
          </a:xfrm>
          <a:prstGeom prst="rect">
            <a:avLst/>
          </a:prstGeom>
        </p:spPr>
      </p:pic>
      <p:sp>
        <p:nvSpPr>
          <p:cNvPr id="31" name="Down Arrow 30"/>
          <p:cNvSpPr/>
          <p:nvPr/>
        </p:nvSpPr>
        <p:spPr>
          <a:xfrm>
            <a:off x="10831114" y="1645248"/>
            <a:ext cx="535581" cy="12670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740567" y="1887956"/>
            <a:ext cx="16258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Four mass,=4M</a:t>
            </a:r>
          </a:p>
        </p:txBody>
      </p:sp>
      <p:sp>
        <p:nvSpPr>
          <p:cNvPr id="34" name="Rectangle 33"/>
          <p:cNvSpPr/>
          <p:nvPr/>
        </p:nvSpPr>
        <p:spPr>
          <a:xfrm>
            <a:off x="9237585" y="158799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These three small mass and</a:t>
            </a:r>
          </a:p>
          <a:p>
            <a:r>
              <a:rPr lang="en-US" dirty="0"/>
              <a:t> a big </a:t>
            </a:r>
            <a:r>
              <a:rPr lang="en-US" dirty="0" smtClean="0"/>
              <a:t>mass=(</a:t>
            </a:r>
            <a:r>
              <a:rPr lang="en-US" dirty="0"/>
              <a:t>3M) </a:t>
            </a:r>
          </a:p>
        </p:txBody>
      </p:sp>
      <p:sp>
        <p:nvSpPr>
          <p:cNvPr id="35" name="Rectangle 34"/>
          <p:cNvSpPr/>
          <p:nvPr/>
        </p:nvSpPr>
        <p:spPr>
          <a:xfrm>
            <a:off x="9198593" y="2090704"/>
            <a:ext cx="31888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Three small mass=one big mass </a:t>
            </a:r>
          </a:p>
        </p:txBody>
      </p:sp>
      <p:cxnSp>
        <p:nvCxnSpPr>
          <p:cNvPr id="38" name="Straight Connector 37"/>
          <p:cNvCxnSpPr/>
          <p:nvPr/>
        </p:nvCxnSpPr>
        <p:spPr>
          <a:xfrm>
            <a:off x="375610" y="5392577"/>
            <a:ext cx="49560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422031" y="6555545"/>
            <a:ext cx="49096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5331655" y="5392577"/>
            <a:ext cx="0" cy="11629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375610" y="5392577"/>
            <a:ext cx="0" cy="11629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2341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475478" y="158371"/>
            <a:ext cx="115416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/>
              <a:t>Area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502289" y="1664648"/>
                <a:ext cx="3685735" cy="313092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dirty="0" smtClean="0"/>
                  <a:t>Volume= Area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𝐻𝑒𝑖𝑔h</m:t>
                    </m:r>
                  </m:oMath>
                </a14:m>
                <a:endParaRPr lang="en-US" sz="2000" b="0" dirty="0" smtClean="0">
                  <a:ea typeface="Cambria Math" panose="02040503050406030204" pitchFamily="18" charset="0"/>
                </a:endParaRPr>
              </a:p>
              <a:p>
                <a:r>
                  <a:rPr lang="en-US" sz="2000" b="0" dirty="0" smtClean="0">
                    <a:ea typeface="Cambria Math" panose="02040503050406030204" pitchFamily="18" charset="0"/>
                  </a:rPr>
                  <a:t>1ml       = A       ×5.7cm</a:t>
                </a:r>
              </a:p>
              <a:p>
                <a:r>
                  <a:rPr lang="en-US" sz="2000" b="0" i="1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1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𝑐𝑚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sz="2000" b="0" i="1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  =A (5.7cm)</a:t>
                </a:r>
              </a:p>
              <a:p>
                <a:r>
                  <a:rPr lang="en-US" sz="2000" i="1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A          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𝑐𝑚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5.7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𝑐𝑚</m:t>
                        </m:r>
                      </m:den>
                    </m:f>
                  </m:oMath>
                </a14:m>
                <a:r>
                  <a:rPr lang="en-US" sz="2400" b="0" i="1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= </a:t>
                </a:r>
                <a:r>
                  <a:rPr lang="en-US" sz="2000" b="0" i="1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0.175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𝑐𝑚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000" b="0" i="1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en-US" sz="2000" b="0" i="1" dirty="0" smtClean="0">
                  <a:latin typeface="Cambria Math" panose="02040503050406030204" pitchFamily="18" charset="0"/>
                </a:endParaRPr>
              </a:p>
              <a:p>
                <a:endParaRPr lang="en-US" sz="2000" i="1" dirty="0">
                  <a:latin typeface="Cambria Math" panose="02040503050406030204" pitchFamily="18" charset="0"/>
                </a:endParaRPr>
              </a:p>
              <a:p>
                <a:endParaRPr lang="en-US" sz="2000" b="0" i="1" dirty="0" smtClean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000" b="0" i="1" dirty="0" smtClean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289" y="1664648"/>
                <a:ext cx="3685735" cy="3130922"/>
              </a:xfrm>
              <a:prstGeom prst="rect">
                <a:avLst/>
              </a:prstGeom>
              <a:blipFill rotWithShape="0">
                <a:blip r:embed="rId2"/>
                <a:stretch>
                  <a:fillRect l="-1653" t="-9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/>
          <p:cNvSpPr/>
          <p:nvPr/>
        </p:nvSpPr>
        <p:spPr>
          <a:xfrm>
            <a:off x="703279" y="1410295"/>
            <a:ext cx="19263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accent3">
                    <a:lumMod val="75000"/>
                  </a:schemeClr>
                </a:solidFill>
              </a:rPr>
              <a:t>Area for object 1</a:t>
            </a:r>
            <a:endParaRPr lang="en-US" sz="2000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54745" y="1059579"/>
            <a:ext cx="400929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54745" y="3702741"/>
            <a:ext cx="403742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164037" y="1059579"/>
            <a:ext cx="27250" cy="26431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18" r="5516" b="8904"/>
          <a:stretch/>
        </p:blipFill>
        <p:spPr>
          <a:xfrm>
            <a:off x="6148797" y="635283"/>
            <a:ext cx="4292170" cy="406556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532073" y="3894243"/>
                <a:ext cx="3096617" cy="186871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000" dirty="0" smtClean="0">
                    <a:solidFill>
                      <a:schemeClr val="accent3">
                        <a:lumMod val="75000"/>
                      </a:schemeClr>
                    </a:solidFill>
                  </a:rPr>
                  <a:t>Area for object 2</a:t>
                </a:r>
              </a:p>
              <a:p>
                <a:r>
                  <a:rPr lang="en-US" sz="2000" dirty="0"/>
                  <a:t>Volume= Area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𝐻𝑒𝑖𝑔h</m:t>
                    </m:r>
                  </m:oMath>
                </a14:m>
                <a:endParaRPr lang="en-US" sz="2000" dirty="0">
                  <a:ea typeface="Cambria Math" panose="02040503050406030204" pitchFamily="18" charset="0"/>
                </a:endParaRPr>
              </a:p>
              <a:p>
                <a:r>
                  <a:rPr lang="en-US" sz="20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1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𝑐𝑚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sz="20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  =A </a:t>
                </a:r>
                <a:r>
                  <a:rPr lang="en-US" sz="2000" i="1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(0.3cm)</a:t>
                </a:r>
              </a:p>
              <a:p>
                <a:r>
                  <a:rPr lang="en-US" sz="2000" i="1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A           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25</m:t>
                        </m:r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𝑐𝑚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8.5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𝑐𝑚</m:t>
                        </m:r>
                      </m:den>
                    </m:f>
                  </m:oMath>
                </a14:m>
                <a:r>
                  <a:rPr lang="en-US" sz="2400" i="1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= </a:t>
                </a:r>
                <a:r>
                  <a:rPr lang="en-US" sz="2000" i="1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2.94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𝑐𝑚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0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en-US" dirty="0">
                  <a:solidFill>
                    <a:schemeClr val="accent3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073" y="3894243"/>
                <a:ext cx="3096617" cy="1868717"/>
              </a:xfrm>
              <a:prstGeom prst="rect">
                <a:avLst/>
              </a:prstGeom>
              <a:blipFill rotWithShape="0">
                <a:blip r:embed="rId4"/>
                <a:stretch>
                  <a:fillRect l="-1969"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Connector 14"/>
          <p:cNvCxnSpPr/>
          <p:nvPr/>
        </p:nvCxnSpPr>
        <p:spPr>
          <a:xfrm flipH="1">
            <a:off x="137283" y="1059579"/>
            <a:ext cx="3394" cy="26338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37283" y="3588970"/>
            <a:ext cx="17462" cy="28159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4164038" y="3638086"/>
            <a:ext cx="27249" cy="27668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154745" y="6404904"/>
            <a:ext cx="400929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6420609" y="3588970"/>
            <a:ext cx="10647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0.3cm </a:t>
            </a:r>
            <a:r>
              <a:rPr lang="en-US" dirty="0">
                <a:solidFill>
                  <a:schemeClr val="bg1"/>
                </a:solidFill>
              </a:rPr>
              <a:t>lift</a:t>
            </a: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74" t="48964" r="57131" b="5777"/>
          <a:stretch/>
        </p:blipFill>
        <p:spPr>
          <a:xfrm>
            <a:off x="4256909" y="3148942"/>
            <a:ext cx="1133341" cy="310380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61" t="54354" r="41722" b="9619"/>
          <a:stretch/>
        </p:blipFill>
        <p:spPr>
          <a:xfrm>
            <a:off x="11186889" y="3455295"/>
            <a:ext cx="928469" cy="2408150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5432851" y="3455295"/>
            <a:ext cx="7585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8.5cm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356505" y="4053154"/>
            <a:ext cx="7585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5.7cm</a:t>
            </a:r>
          </a:p>
        </p:txBody>
      </p:sp>
      <p:cxnSp>
        <p:nvCxnSpPr>
          <p:cNvPr id="34" name="Straight Connector 33"/>
          <p:cNvCxnSpPr/>
          <p:nvPr/>
        </p:nvCxnSpPr>
        <p:spPr>
          <a:xfrm>
            <a:off x="5111240" y="3431961"/>
            <a:ext cx="430207" cy="140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045642" y="5108810"/>
            <a:ext cx="3792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432851" y="3388302"/>
            <a:ext cx="0" cy="17466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11115046" y="3824627"/>
            <a:ext cx="4091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1151682" y="4950091"/>
            <a:ext cx="365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11159638" y="3568761"/>
            <a:ext cx="0" cy="138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Rectangle 45"/>
              <p:cNvSpPr/>
              <p:nvPr/>
            </p:nvSpPr>
            <p:spPr>
              <a:xfrm>
                <a:off x="4961559" y="3824627"/>
                <a:ext cx="1247457" cy="53412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25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8.5</m:t>
                        </m:r>
                      </m:den>
                    </m:f>
                  </m:oMath>
                </a14:m>
                <a:r>
                  <a:rPr lang="en-US" dirty="0" smtClean="0"/>
                  <a:t>=</a:t>
                </a:r>
                <a:r>
                  <a:rPr lang="en-US" dirty="0"/>
                  <a:t>0.34cm</a:t>
                </a:r>
              </a:p>
            </p:txBody>
          </p:sp>
        </mc:Choice>
        <mc:Fallback xmlns="">
          <p:sp>
            <p:nvSpPr>
              <p:cNvPr id="46" name="Rectangle 4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1559" y="3824627"/>
                <a:ext cx="1247457" cy="534121"/>
              </a:xfrm>
              <a:prstGeom prst="rect">
                <a:avLst/>
              </a:prstGeom>
              <a:blipFill rotWithShape="0">
                <a:blip r:embed="rId6"/>
                <a:stretch>
                  <a:fillRect r="-3415" b="-34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Rectangle 46"/>
          <p:cNvSpPr/>
          <p:nvPr/>
        </p:nvSpPr>
        <p:spPr>
          <a:xfrm>
            <a:off x="5099328" y="4331515"/>
            <a:ext cx="11384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(1ml </a:t>
            </a:r>
            <a:r>
              <a:rPr lang="en-US" dirty="0"/>
              <a:t>high)</a:t>
            </a:r>
          </a:p>
        </p:txBody>
      </p:sp>
      <p:sp>
        <p:nvSpPr>
          <p:cNvPr id="48" name="Rectangle 47"/>
          <p:cNvSpPr/>
          <p:nvPr/>
        </p:nvSpPr>
        <p:spPr>
          <a:xfrm>
            <a:off x="10428348" y="4378869"/>
            <a:ext cx="11384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(1ml high)</a:t>
            </a:r>
          </a:p>
        </p:txBody>
      </p:sp>
      <p:sp>
        <p:nvSpPr>
          <p:cNvPr id="49" name="Down Arrow 48"/>
          <p:cNvSpPr/>
          <p:nvPr/>
        </p:nvSpPr>
        <p:spPr>
          <a:xfrm rot="16200000">
            <a:off x="5768472" y="2375218"/>
            <a:ext cx="575764" cy="17518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Down Arrow 49"/>
          <p:cNvSpPr/>
          <p:nvPr/>
        </p:nvSpPr>
        <p:spPr>
          <a:xfrm rot="5400000">
            <a:off x="10179504" y="2725071"/>
            <a:ext cx="522925" cy="193670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Rectangle 56"/>
              <p:cNvSpPr/>
              <p:nvPr/>
            </p:nvSpPr>
            <p:spPr>
              <a:xfrm>
                <a:off x="6010838" y="5708398"/>
                <a:ext cx="5466210" cy="114095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 smtClean="0"/>
                  <a:t>Area ratio=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0.175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2.94</m:t>
                        </m:r>
                      </m:den>
                    </m:f>
                    <m:r>
                      <a:rPr lang="en-US" sz="2800" b="0" i="0" smtClean="0">
                        <a:latin typeface="Cambria Math" panose="02040503050406030204" pitchFamily="18" charset="0"/>
                      </a:rPr>
                      <m:t>=0.059</m:t>
                    </m:r>
                  </m:oMath>
                </a14:m>
                <a:endParaRPr lang="en-US" sz="2800" dirty="0" smtClean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57" name="Rectangle 5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0838" y="5708398"/>
                <a:ext cx="5466210" cy="1140953"/>
              </a:xfrm>
              <a:prstGeom prst="rect">
                <a:avLst/>
              </a:prstGeom>
              <a:blipFill rotWithShape="0">
                <a:blip r:embed="rId7"/>
                <a:stretch>
                  <a:fillRect l="-22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9" name="Straight Connector 58"/>
          <p:cNvCxnSpPr/>
          <p:nvPr/>
        </p:nvCxnSpPr>
        <p:spPr>
          <a:xfrm>
            <a:off x="5993396" y="5458491"/>
            <a:ext cx="405901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5993396" y="5458491"/>
            <a:ext cx="0" cy="11178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10052415" y="5458491"/>
            <a:ext cx="0" cy="11439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5993396" y="6590376"/>
            <a:ext cx="405901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66"/>
          <p:cNvSpPr/>
          <p:nvPr/>
        </p:nvSpPr>
        <p:spPr>
          <a:xfrm>
            <a:off x="6723897" y="1527870"/>
            <a:ext cx="9428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object 1</a:t>
            </a:r>
          </a:p>
        </p:txBody>
      </p:sp>
      <p:sp>
        <p:nvSpPr>
          <p:cNvPr id="68" name="Rectangle 67"/>
          <p:cNvSpPr/>
          <p:nvPr/>
        </p:nvSpPr>
        <p:spPr>
          <a:xfrm>
            <a:off x="9159839" y="2007169"/>
            <a:ext cx="9428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object 2</a:t>
            </a:r>
          </a:p>
        </p:txBody>
      </p:sp>
    </p:spTree>
    <p:extLst>
      <p:ext uri="{BB962C8B-B14F-4D97-AF65-F5344CB8AC3E}">
        <p14:creationId xmlns:p14="http://schemas.microsoft.com/office/powerpoint/2010/main" val="2307908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06353" y="751299"/>
            <a:ext cx="30878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Force ratio = </a:t>
            </a:r>
            <a:r>
              <a:rPr lang="en-US" sz="3200" dirty="0" smtClean="0"/>
              <a:t>0.25</a:t>
            </a:r>
            <a:endParaRPr lang="en-US" sz="32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Rectangle 2"/>
              <p:cNvSpPr/>
              <p:nvPr/>
            </p:nvSpPr>
            <p:spPr>
              <a:xfrm>
                <a:off x="1706353" y="1336074"/>
                <a:ext cx="3123034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3200" dirty="0"/>
                  <a:t>Area ratio= </a:t>
                </a:r>
                <a14:m>
                  <m:oMath xmlns:m="http://schemas.openxmlformats.org/officeDocument/2006/math">
                    <m:r>
                      <a:rPr lang="en-US" sz="3200">
                        <a:latin typeface="Cambria Math" panose="02040503050406030204" pitchFamily="18" charset="0"/>
                      </a:rPr>
                      <m:t>0.059</m:t>
                    </m:r>
                  </m:oMath>
                </a14:m>
                <a:endParaRPr lang="en-US" sz="3200" dirty="0"/>
              </a:p>
            </p:txBody>
          </p:sp>
        </mc:Choice>
        <mc:Fallback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6353" y="1336074"/>
                <a:ext cx="3123034" cy="584775"/>
              </a:xfrm>
              <a:prstGeom prst="rect">
                <a:avLst/>
              </a:prstGeom>
              <a:blipFill rotWithShape="0">
                <a:blip r:embed="rId2"/>
                <a:stretch>
                  <a:fillRect l="-5078" t="-12500" b="-34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/>
          <p:cNvSpPr/>
          <p:nvPr/>
        </p:nvSpPr>
        <p:spPr>
          <a:xfrm>
            <a:off x="903142" y="2255567"/>
            <a:ext cx="9083250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Aparajita" panose="020B0604020202020204" pitchFamily="34" charset="0"/>
                <a:cs typeface="Aparajita" panose="020B0604020202020204" pitchFamily="34" charset="0"/>
              </a:rPr>
              <a:t>According to Pascal's Law, </a:t>
            </a:r>
            <a:endParaRPr lang="en-US" sz="2800" dirty="0" smtClean="0">
              <a:latin typeface="Aparajita" panose="020B0604020202020204" pitchFamily="34" charset="0"/>
              <a:cs typeface="Aparajita" panose="020B0604020202020204" pitchFamily="34" charset="0"/>
            </a:endParaRPr>
          </a:p>
          <a:p>
            <a:r>
              <a:rPr lang="en-US" sz="2800" dirty="0" smtClean="0">
                <a:latin typeface="Aparajita" panose="020B0604020202020204" pitchFamily="34" charset="0"/>
                <a:cs typeface="Aparajita" panose="020B0604020202020204" pitchFamily="34" charset="0"/>
              </a:rPr>
              <a:t>the </a:t>
            </a:r>
            <a:r>
              <a:rPr lang="en-US" sz="2800" dirty="0">
                <a:latin typeface="Aparajita" panose="020B0604020202020204" pitchFamily="34" charset="0"/>
                <a:cs typeface="Aparajita" panose="020B0604020202020204" pitchFamily="34" charset="0"/>
              </a:rPr>
              <a:t>force ratio and area ratio should be the same. </a:t>
            </a:r>
            <a:endParaRPr lang="en-US" sz="2800" dirty="0" smtClean="0">
              <a:latin typeface="Aparajita" panose="020B0604020202020204" pitchFamily="34" charset="0"/>
              <a:cs typeface="Aparajita" panose="020B0604020202020204" pitchFamily="34" charset="0"/>
            </a:endParaRPr>
          </a:p>
          <a:p>
            <a:r>
              <a:rPr lang="en-US" sz="2800" dirty="0" smtClean="0">
                <a:latin typeface="Aparajita" panose="020B0604020202020204" pitchFamily="34" charset="0"/>
                <a:cs typeface="Aparajita" panose="020B0604020202020204" pitchFamily="34" charset="0"/>
              </a:rPr>
              <a:t>The </a:t>
            </a:r>
            <a:r>
              <a:rPr lang="en-US" sz="2800" dirty="0">
                <a:latin typeface="Aparajita" panose="020B0604020202020204" pitchFamily="34" charset="0"/>
                <a:cs typeface="Aparajita" panose="020B0604020202020204" pitchFamily="34" charset="0"/>
              </a:rPr>
              <a:t>difference between the two ratios can be seen in this system</a:t>
            </a:r>
            <a:r>
              <a:rPr lang="en-US" sz="2800" dirty="0" smtClean="0">
                <a:latin typeface="Aparajita" panose="020B0604020202020204" pitchFamily="34" charset="0"/>
                <a:cs typeface="Aparajita" panose="020B0604020202020204" pitchFamily="34" charset="0"/>
              </a:rPr>
              <a:t>.</a:t>
            </a:r>
          </a:p>
          <a:p>
            <a:r>
              <a:rPr lang="en-US" sz="2800" dirty="0" smtClean="0">
                <a:latin typeface="Aparajita" panose="020B0604020202020204" pitchFamily="34" charset="0"/>
                <a:cs typeface="Aparajita" panose="020B0604020202020204" pitchFamily="34" charset="0"/>
              </a:rPr>
              <a:t>That </a:t>
            </a:r>
            <a:r>
              <a:rPr lang="en-US" sz="2800" dirty="0">
                <a:latin typeface="Aparajita" panose="020B0604020202020204" pitchFamily="34" charset="0"/>
                <a:cs typeface="Aparajita" panose="020B0604020202020204" pitchFamily="34" charset="0"/>
              </a:rPr>
              <a:t>means we can put more mass on Object 2 (the larger one</a:t>
            </a:r>
            <a:r>
              <a:rPr lang="en-US" sz="2800" dirty="0" smtClean="0">
                <a:latin typeface="Aparajita" panose="020B0604020202020204" pitchFamily="34" charset="0"/>
                <a:cs typeface="Aparajita" panose="020B0604020202020204" pitchFamily="34" charset="0"/>
              </a:rPr>
              <a:t>).</a:t>
            </a:r>
          </a:p>
          <a:p>
            <a:r>
              <a:rPr lang="en-US" sz="4400" dirty="0" smtClean="0">
                <a:latin typeface="Aparajita" panose="020B0604020202020204" pitchFamily="34" charset="0"/>
                <a:cs typeface="Aparajita" panose="020B0604020202020204" pitchFamily="34" charset="0"/>
              </a:rPr>
              <a:t>But</a:t>
            </a:r>
          </a:p>
          <a:p>
            <a:r>
              <a:rPr lang="en-US" sz="2800" dirty="0">
                <a:latin typeface="Aparajita" panose="020B0604020202020204" pitchFamily="34" charset="0"/>
                <a:cs typeface="Aparajita" panose="020B0604020202020204" pitchFamily="34" charset="0"/>
              </a:rPr>
              <a:t>The force ratio can be larger than the area ratio</a:t>
            </a:r>
            <a:r>
              <a:rPr lang="en-US" sz="2800" dirty="0" smtClean="0">
                <a:latin typeface="Aparajita" panose="020B0604020202020204" pitchFamily="34" charset="0"/>
                <a:cs typeface="Aparajita" panose="020B0604020202020204" pitchFamily="34" charset="0"/>
              </a:rPr>
              <a:t>,</a:t>
            </a:r>
          </a:p>
          <a:p>
            <a:r>
              <a:rPr lang="en-US" sz="2800" dirty="0" smtClean="0">
                <a:latin typeface="Aparajita" panose="020B0604020202020204" pitchFamily="34" charset="0"/>
                <a:cs typeface="Aparajita" panose="020B0604020202020204" pitchFamily="34" charset="0"/>
              </a:rPr>
              <a:t> </a:t>
            </a:r>
            <a:r>
              <a:rPr lang="en-US" sz="2800" dirty="0">
                <a:latin typeface="Aparajita" panose="020B0604020202020204" pitchFamily="34" charset="0"/>
                <a:cs typeface="Aparajita" panose="020B0604020202020204" pitchFamily="34" charset="0"/>
              </a:rPr>
              <a:t>but the area ratio cannot be larger than the force ratio."</a:t>
            </a:r>
          </a:p>
          <a:p>
            <a:endParaRPr lang="en-US" sz="2800" dirty="0" smtClean="0">
              <a:latin typeface="Aparajita" panose="020B0604020202020204" pitchFamily="34" charset="0"/>
              <a:cs typeface="Aparajita" panose="020B0604020202020204" pitchFamily="34" charset="0"/>
            </a:endParaRPr>
          </a:p>
          <a:p>
            <a:endParaRPr lang="en-US" sz="2800" dirty="0">
              <a:latin typeface="Aparajita" panose="020B0604020202020204" pitchFamily="34" charset="0"/>
              <a:cs typeface="Aparajita" panose="020B0604020202020204" pitchFamily="34" charset="0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-257578" y="218941"/>
            <a:ext cx="52038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Söhne"/>
              </a:rPr>
              <a:t/>
            </a:r>
            <a:br>
              <a:rPr kumimoji="0" lang="en-US" sz="1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Söhne"/>
              </a:rPr>
            </a:b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7207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31409" y="282583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4000" dirty="0" smtClean="0">
                <a:solidFill>
                  <a:schemeClr val="bg2">
                    <a:lumMod val="10000"/>
                  </a:schemeClr>
                </a:solidFill>
              </a:rPr>
              <a:t>Height</a:t>
            </a:r>
            <a:endParaRPr lang="en-US" sz="4000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18" r="5516" b="8904"/>
          <a:stretch/>
        </p:blipFill>
        <p:spPr>
          <a:xfrm>
            <a:off x="7358619" y="358652"/>
            <a:ext cx="4292170" cy="406556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603457" y="3511620"/>
            <a:ext cx="8114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0.3cm </a:t>
            </a:r>
          </a:p>
        </p:txBody>
      </p:sp>
      <p:sp>
        <p:nvSpPr>
          <p:cNvPr id="6" name="Down Arrow 5"/>
          <p:cNvSpPr/>
          <p:nvPr/>
        </p:nvSpPr>
        <p:spPr>
          <a:xfrm rot="10800000">
            <a:off x="7808792" y="4006287"/>
            <a:ext cx="382125" cy="99226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own Arrow 6"/>
          <p:cNvSpPr/>
          <p:nvPr/>
        </p:nvSpPr>
        <p:spPr>
          <a:xfrm>
            <a:off x="10761786" y="1997613"/>
            <a:ext cx="407963" cy="126609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0586496" y="3366209"/>
            <a:ext cx="7585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5.7cm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52814" y="1767086"/>
            <a:ext cx="391334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Object 1’s distance = 5.7cm</a:t>
            </a:r>
          </a:p>
          <a:p>
            <a:r>
              <a:rPr lang="en-US" sz="2400" dirty="0"/>
              <a:t>Object </a:t>
            </a:r>
            <a:r>
              <a:rPr lang="en-US" sz="2400" dirty="0" smtClean="0"/>
              <a:t>2’s distance = 0.3cm</a:t>
            </a:r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7999854" y="1232654"/>
            <a:ext cx="9428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object 1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94322" y="1686394"/>
            <a:ext cx="9428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object </a:t>
            </a:r>
            <a:r>
              <a:rPr lang="en-US" dirty="0" smtClean="0">
                <a:solidFill>
                  <a:schemeClr val="bg1"/>
                </a:solidFill>
              </a:rPr>
              <a:t>2</a:t>
            </a:r>
            <a:endParaRPr 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Rectangle 11"/>
              <p:cNvSpPr/>
              <p:nvPr/>
            </p:nvSpPr>
            <p:spPr>
              <a:xfrm>
                <a:off x="57570" y="3095050"/>
                <a:ext cx="6304848" cy="105753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4000" dirty="0" smtClean="0">
                    <a:solidFill>
                      <a:schemeClr val="bg2">
                        <a:lumMod val="10000"/>
                      </a:schemeClr>
                    </a:solidFill>
                  </a:rPr>
                  <a:t>Height ratio=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000" i="1" smtClean="0">
                            <a:solidFill>
                              <a:schemeClr val="bg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4000" b="0" i="1" smtClean="0">
                            <a:solidFill>
                              <a:schemeClr val="bg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𝑜𝑏𝑗𝑒𝑐𝑡</m:t>
                        </m:r>
                        <m:r>
                          <a:rPr lang="en-US" sz="4000" b="0" i="1" smtClean="0">
                            <a:solidFill>
                              <a:schemeClr val="bg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1</m:t>
                        </m:r>
                      </m:num>
                      <m:den>
                        <m:r>
                          <a:rPr lang="en-US" sz="4000" b="0" i="1" smtClean="0">
                            <a:solidFill>
                              <a:schemeClr val="bg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𝑜𝑏𝑗𝑒𝑐𝑡</m:t>
                        </m:r>
                        <m:r>
                          <a:rPr lang="en-US" sz="4000" b="0" i="1" smtClean="0">
                            <a:solidFill>
                              <a:schemeClr val="bg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2</m:t>
                        </m:r>
                      </m:den>
                    </m:f>
                  </m:oMath>
                </a14:m>
                <a:endParaRPr lang="en-US" sz="4000" dirty="0">
                  <a:solidFill>
                    <a:schemeClr val="bg2">
                      <a:lumMod val="10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70" y="3095050"/>
                <a:ext cx="6304848" cy="1057534"/>
              </a:xfrm>
              <a:prstGeom prst="rect">
                <a:avLst/>
              </a:prstGeom>
              <a:blipFill rotWithShape="0">
                <a:blip r:embed="rId3"/>
                <a:stretch>
                  <a:fillRect l="-3382" b="-57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Rectangle 14"/>
              <p:cNvSpPr/>
              <p:nvPr/>
            </p:nvSpPr>
            <p:spPr>
              <a:xfrm>
                <a:off x="4449571" y="3076073"/>
                <a:ext cx="3472492" cy="9754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3200" dirty="0" smtClean="0">
                    <a:solidFill>
                      <a:schemeClr val="bg2">
                        <a:lumMod val="10000"/>
                      </a:schemeClr>
                    </a:solidFill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000" i="1">
                            <a:solidFill>
                              <a:schemeClr val="bg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4000" i="1">
                            <a:solidFill>
                              <a:schemeClr val="bg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5.7</m:t>
                        </m:r>
                      </m:num>
                      <m:den>
                        <m:r>
                          <a:rPr lang="en-US" sz="4000" i="1">
                            <a:solidFill>
                              <a:schemeClr val="bg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0.3</m:t>
                        </m:r>
                      </m:den>
                    </m:f>
                    <m:r>
                      <a:rPr lang="en-US" sz="4000" b="0" i="0" smtClean="0">
                        <a:solidFill>
                          <a:schemeClr val="bg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=19</m:t>
                    </m:r>
                  </m:oMath>
                </a14:m>
                <a:endParaRPr lang="en-US" sz="4000" dirty="0"/>
              </a:p>
            </p:txBody>
          </p:sp>
        </mc:Choice>
        <mc:Fallback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9571" y="3076073"/>
                <a:ext cx="3472492" cy="975460"/>
              </a:xfrm>
              <a:prstGeom prst="rect">
                <a:avLst/>
              </a:prstGeom>
              <a:blipFill rotWithShape="0">
                <a:blip r:embed="rId4"/>
                <a:stretch>
                  <a:fillRect l="-4561" b="-4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tangle 15"/>
          <p:cNvSpPr/>
          <p:nvPr/>
        </p:nvSpPr>
        <p:spPr>
          <a:xfrm>
            <a:off x="194469" y="4718886"/>
            <a:ext cx="1087432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The height ratio is greater than 1</a:t>
            </a:r>
            <a:r>
              <a:rPr lang="en-US" sz="2400" dirty="0" smtClean="0"/>
              <a:t>,</a:t>
            </a:r>
          </a:p>
          <a:p>
            <a:r>
              <a:rPr lang="en-US" sz="2400" dirty="0" smtClean="0"/>
              <a:t> </a:t>
            </a:r>
            <a:r>
              <a:rPr lang="en-US" sz="2400" dirty="0"/>
              <a:t>that is why there is a </a:t>
            </a:r>
            <a:r>
              <a:rPr lang="en-US" sz="2400" dirty="0" smtClean="0"/>
              <a:t>difference in size </a:t>
            </a:r>
            <a:r>
              <a:rPr lang="en-US" sz="2400" dirty="0"/>
              <a:t>between the two </a:t>
            </a:r>
            <a:r>
              <a:rPr lang="en-US" sz="2400" dirty="0" smtClean="0"/>
              <a:t>cylinders. </a:t>
            </a:r>
          </a:p>
          <a:p>
            <a:r>
              <a:rPr lang="en-US" sz="2400" dirty="0"/>
              <a:t>The larger one has a maximum volume of 25 ml</a:t>
            </a:r>
            <a:r>
              <a:rPr lang="en-US" sz="2400" dirty="0" smtClean="0"/>
              <a:t>,</a:t>
            </a:r>
          </a:p>
          <a:p>
            <a:r>
              <a:rPr lang="en-US" sz="2400" dirty="0" smtClean="0"/>
              <a:t> </a:t>
            </a:r>
            <a:r>
              <a:rPr lang="en-US" sz="2400" dirty="0"/>
              <a:t>while the other has a maximum volume of only 1 ml."</a:t>
            </a:r>
          </a:p>
          <a:p>
            <a:r>
              <a:rPr lang="en-US" sz="2400" dirty="0" smtClean="0"/>
              <a:t>If </a:t>
            </a:r>
            <a:r>
              <a:rPr lang="en-US" sz="2400" dirty="0"/>
              <a:t>you want to get a height ratio of 1, you need to use cylinders of the same size."</a:t>
            </a:r>
          </a:p>
        </p:txBody>
      </p:sp>
    </p:spTree>
    <p:extLst>
      <p:ext uri="{BB962C8B-B14F-4D97-AF65-F5344CB8AC3E}">
        <p14:creationId xmlns:p14="http://schemas.microsoft.com/office/powerpoint/2010/main" val="985074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_2023-12-30_22-24-4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12124" y="115909"/>
            <a:ext cx="4971513" cy="6136783"/>
          </a:xfrm>
          <a:prstGeom prst="rect">
            <a:avLst/>
          </a:prstGeom>
        </p:spPr>
      </p:pic>
      <p:pic>
        <p:nvPicPr>
          <p:cNvPr id="6" name="vddddd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18965" y="115909"/>
            <a:ext cx="4576561" cy="590496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944184" y="1235230"/>
            <a:ext cx="176202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</a:rPr>
              <a:t>Friction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7481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479</TotalTime>
  <Words>361</Words>
  <Application>Microsoft Office PowerPoint</Application>
  <PresentationFormat>Widescreen</PresentationFormat>
  <Paragraphs>87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Söhne</vt:lpstr>
      <vt:lpstr>Aparajita</vt:lpstr>
      <vt:lpstr>Arial</vt:lpstr>
      <vt:lpstr>Arial Rounded MT Bold</vt:lpstr>
      <vt:lpstr>Berlin Sans FB Demi</vt:lpstr>
      <vt:lpstr>Calibri</vt:lpstr>
      <vt:lpstr>Calibri Light</vt:lpstr>
      <vt:lpstr>Cambria Math</vt:lpstr>
      <vt:lpstr>Office Theme</vt:lpstr>
      <vt:lpstr>HYDROLIC       EXPERIMENT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HYDROLIC EXPERIMENT</dc:title>
  <dc:creator>Microsoft account</dc:creator>
  <cp:lastModifiedBy>Microsoft account</cp:lastModifiedBy>
  <cp:revision>18</cp:revision>
  <dcterms:created xsi:type="dcterms:W3CDTF">2023-12-30T19:49:30Z</dcterms:created>
  <dcterms:modified xsi:type="dcterms:W3CDTF">2023-12-31T18:31:29Z</dcterms:modified>
</cp:coreProperties>
</file>

<file path=docProps/thumbnail.jpeg>
</file>